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31" r:id="rId3"/>
    <p:sldId id="420" r:id="rId4"/>
    <p:sldId id="430" r:id="rId5"/>
    <p:sldId id="278" r:id="rId6"/>
    <p:sldId id="259" r:id="rId7"/>
    <p:sldId id="421" r:id="rId8"/>
    <p:sldId id="422" r:id="rId9"/>
    <p:sldId id="283" r:id="rId10"/>
    <p:sldId id="284" r:id="rId11"/>
    <p:sldId id="285" r:id="rId12"/>
    <p:sldId id="433" r:id="rId13"/>
    <p:sldId id="258" r:id="rId14"/>
    <p:sldId id="389" r:id="rId15"/>
    <p:sldId id="423" r:id="rId16"/>
    <p:sldId id="403" r:id="rId17"/>
    <p:sldId id="404" r:id="rId18"/>
    <p:sldId id="424" r:id="rId19"/>
    <p:sldId id="396" r:id="rId20"/>
    <p:sldId id="425" r:id="rId21"/>
    <p:sldId id="260" r:id="rId22"/>
    <p:sldId id="428" r:id="rId23"/>
    <p:sldId id="429" r:id="rId24"/>
    <p:sldId id="426" r:id="rId25"/>
    <p:sldId id="409" r:id="rId26"/>
    <p:sldId id="427" r:id="rId27"/>
    <p:sldId id="416" r:id="rId28"/>
    <p:sldId id="261" r:id="rId29"/>
    <p:sldId id="402" r:id="rId30"/>
    <p:sldId id="406" r:id="rId31"/>
    <p:sldId id="401" r:id="rId32"/>
    <p:sldId id="410" r:id="rId33"/>
    <p:sldId id="407" r:id="rId34"/>
    <p:sldId id="411" r:id="rId35"/>
    <p:sldId id="408" r:id="rId36"/>
    <p:sldId id="412" r:id="rId37"/>
    <p:sldId id="413" r:id="rId38"/>
    <p:sldId id="418" r:id="rId39"/>
    <p:sldId id="419" r:id="rId40"/>
    <p:sldId id="269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6"/>
    <p:restoredTop sz="94602"/>
  </p:normalViewPr>
  <p:slideViewPr>
    <p:cSldViewPr snapToGrid="0" snapToObjects="1">
      <p:cViewPr varScale="1">
        <p:scale>
          <a:sx n="122" d="100"/>
          <a:sy n="122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tif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f"/><Relationship Id="rId5" Type="http://schemas.openxmlformats.org/officeDocument/2006/relationships/image" Target="../media/image78.tiff"/><Relationship Id="rId4" Type="http://schemas.openxmlformats.org/officeDocument/2006/relationships/image" Target="../media/image77.tiff"/><Relationship Id="rId9" Type="http://schemas.openxmlformats.org/officeDocument/2006/relationships/image" Target="../media/image8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14" y="1993256"/>
            <a:ext cx="7540572" cy="46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0251"/>
            <a:ext cx="6483582" cy="3190828"/>
          </a:xfrm>
        </p:spPr>
        <p:txBody>
          <a:bodyPr>
            <a:noAutofit/>
          </a:bodyPr>
          <a:lstStyle/>
          <a:p>
            <a:r>
              <a:rPr lang="en-US" sz="2200" dirty="0"/>
              <a:t>Pure uranium has three solid phases</a:t>
            </a:r>
          </a:p>
          <a:p>
            <a:pPr lvl="1"/>
            <a:r>
              <a:rPr lang="en-US" sz="2200" dirty="0"/>
              <a:t>α-phase is orthorhombic</a:t>
            </a:r>
          </a:p>
          <a:p>
            <a:pPr lvl="1"/>
            <a:r>
              <a:rPr lang="en-US" sz="2200" dirty="0"/>
              <a:t>β-phase is tetragonal</a:t>
            </a:r>
          </a:p>
          <a:p>
            <a:pPr lvl="1"/>
            <a:r>
              <a:rPr lang="en-US" sz="2200" dirty="0">
                <a:latin typeface="Symbol" pitchFamily="2" charset="2"/>
              </a:rPr>
              <a:t>g</a:t>
            </a:r>
            <a:r>
              <a:rPr lang="en-US" sz="2200" dirty="0"/>
              <a:t>-phase is body-centered cubic</a:t>
            </a:r>
          </a:p>
          <a:p>
            <a:pPr lvl="1"/>
            <a:r>
              <a:rPr lang="en-US" sz="2200" dirty="0"/>
              <a:t>During thermal cycling, pure uranium</a:t>
            </a:r>
            <a:br>
              <a:rPr lang="en-US" sz="2200" dirty="0"/>
            </a:br>
            <a:r>
              <a:rPr lang="en-US" sz="2200" dirty="0"/>
              <a:t>dramatically swells</a:t>
            </a:r>
          </a:p>
          <a:p>
            <a:pPr lvl="1"/>
            <a:r>
              <a:rPr lang="el-GR" sz="2200" dirty="0"/>
              <a:t>α</a:t>
            </a:r>
            <a:r>
              <a:rPr lang="en-US" sz="2200" dirty="0"/>
              <a:t>-U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062" y="4814907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1750251"/>
            <a:ext cx="3790070" cy="2909950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21" y="4214408"/>
            <a:ext cx="4242834" cy="23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592317"/>
            <a:ext cx="5627894" cy="4341854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907" y="4367095"/>
            <a:ext cx="3981825" cy="222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56" y="1663873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2106-F896-96D5-0102-61424DB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D5E-9830-FB32-45A4-A74F83FC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rural western Kentucky</a:t>
            </a:r>
          </a:p>
          <a:p>
            <a:r>
              <a:rPr lang="en-US" dirty="0"/>
              <a:t>PhD in Nuclear Engineering from Georgia Tech</a:t>
            </a:r>
          </a:p>
          <a:p>
            <a:r>
              <a:rPr lang="en-US" dirty="0"/>
              <a:t>Worked at Idaho National Laboratory before joining NCSU 4 years ago</a:t>
            </a:r>
          </a:p>
          <a:p>
            <a:endParaRPr lang="en-US" dirty="0"/>
          </a:p>
          <a:p>
            <a:r>
              <a:rPr lang="en-US" dirty="0"/>
              <a:t>I am a computational nuclear materials scientist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Geared for material science research</a:t>
            </a:r>
          </a:p>
          <a:p>
            <a:pPr lvl="1"/>
            <a:r>
              <a:rPr lang="en-US" dirty="0"/>
              <a:t>Applied to nuclear materials (especially advanced fuels)</a:t>
            </a:r>
          </a:p>
          <a:p>
            <a:pPr lvl="1"/>
            <a:r>
              <a:rPr lang="en-US" dirty="0"/>
              <a:t>Spans physics, chemistry,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4F89-493A-B57C-3D6E-FCF2C6D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pebble, or into a cylindrical block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95" y="3716145"/>
            <a:ext cx="4315037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n fcc structure of uranium mononitride. | Download Scientific Diagram">
            <a:extLst>
              <a:ext uri="{FF2B5EF4-FFF2-40B4-BE49-F238E27FC236}">
                <a16:creationId xmlns:a16="http://schemas.microsoft.com/office/drawing/2014/main" id="{904C3E63-6F05-E70C-FC97-F1AEFC1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96" y="4417723"/>
            <a:ext cx="2378288" cy="23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834692" cy="4415572"/>
          </a:xfrm>
        </p:spPr>
        <p:txBody>
          <a:bodyPr/>
          <a:lstStyle/>
          <a:p>
            <a:r>
              <a:rPr lang="en-US" sz="2200" dirty="0"/>
              <a:t>Potential fuel for gas cooled reactors as compacts or TRISO kernels, as well as lead cooled reactors 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92" y="589618"/>
            <a:ext cx="4533282" cy="3828105"/>
          </a:xfrm>
          <a:prstGeom prst="rect">
            <a:avLst/>
          </a:prstGeom>
        </p:spPr>
      </p:pic>
      <p:pic>
        <p:nvPicPr>
          <p:cNvPr id="8" name="Picture 2" descr="Nitride fuel for Gen IV nuclear power systems | SpringerLink">
            <a:extLst>
              <a:ext uri="{FF2B5EF4-FFF2-40B4-BE49-F238E27FC236}">
                <a16:creationId xmlns:a16="http://schemas.microsoft.com/office/drawing/2014/main" id="{CED68D35-35DE-8F65-3FA0-08B2489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96" y="4400881"/>
            <a:ext cx="2324594" cy="24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What I care about is how the fuel material evolves/behaves as a function of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5567680" cy="4415572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A5739F-A4D9-D348-BA4C-CFDEF43C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40" y="469981"/>
            <a:ext cx="2711038" cy="272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F76D2-DA8B-8166-BF86-0D92CE9E9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5"/>
          <a:stretch/>
        </p:blipFill>
        <p:spPr>
          <a:xfrm>
            <a:off x="8770478" y="589798"/>
            <a:ext cx="3288969" cy="26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339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98 operational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12763</TotalTime>
  <Words>2304</Words>
  <Application>Microsoft Macintosh PowerPoint</Application>
  <PresentationFormat>Widescreen</PresentationFormat>
  <Paragraphs>289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Who am I?</vt:lpstr>
      <vt:lpstr>Fuel is the Heat Source</vt:lpstr>
      <vt:lpstr>Fuel System</vt:lpstr>
      <vt:lpstr>Fuel is limited to select elements</vt:lpstr>
      <vt:lpstr>Uranium Dioxide (UO2)</vt:lpstr>
      <vt:lpstr>Uranium Dioxide (UO2)</vt:lpstr>
      <vt:lpstr>Uranium Dioxide (UO2)</vt:lpstr>
      <vt:lpstr>Fission Product Generation</vt:lpstr>
      <vt:lpstr>Various types of fission products in the fuel</vt:lpstr>
      <vt:lpstr>Fission products impact the behavior of the fuel</vt:lpstr>
      <vt:lpstr>Fission Gas Release</vt:lpstr>
      <vt:lpstr>Advanced Fuel Types and Associated Reactor Types</vt:lpstr>
      <vt:lpstr>Why not use pure uranium metal?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Molten Salt Reactors</vt:lpstr>
      <vt:lpstr>Molten Salt Reactors</vt:lpstr>
      <vt:lpstr>Uranium Nitride</vt:lpstr>
      <vt:lpstr>Unique Fuel Designs</vt:lpstr>
      <vt:lpstr>Summary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74</cp:revision>
  <dcterms:created xsi:type="dcterms:W3CDTF">2019-12-09T16:44:02Z</dcterms:created>
  <dcterms:modified xsi:type="dcterms:W3CDTF">2023-07-11T18:03:04Z</dcterms:modified>
</cp:coreProperties>
</file>